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Trig Functions: the unit circle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Section 5.2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108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618518"/>
            <a:ext cx="9905997" cy="1478569"/>
          </a:xfrm>
        </p:spPr>
      </p:pic>
      <p:sp>
        <p:nvSpPr>
          <p:cNvPr id="5" name="TextBox 4"/>
          <p:cNvSpPr txBox="1"/>
          <p:nvPr/>
        </p:nvSpPr>
        <p:spPr>
          <a:xfrm>
            <a:off x="1141413" y="2722880"/>
            <a:ext cx="9905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Step 1: Find the Terminal Point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1360" y="2722880"/>
            <a:ext cx="397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(1,0)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1413" y="3474720"/>
            <a:ext cx="10461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Step 2: Use the Terminal Point and Trig Functions Rules.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8720" y="4226560"/>
            <a:ext cx="71323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Sin 0 = y = 0,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csc</a:t>
            </a:r>
            <a:r>
              <a:rPr lang="en-US" sz="2800" dirty="0" smtClean="0">
                <a:solidFill>
                  <a:srgbClr val="FFFF00"/>
                </a:solidFill>
              </a:rPr>
              <a:t> 0 = und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Cos 0 = x = 1,               sec 0 = 1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Tan 0 = y/x = 0/1 = 0,  cot 0 = und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5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618518"/>
            <a:ext cx="9905997" cy="1478569"/>
          </a:xfrm>
        </p:spPr>
      </p:pic>
      <p:sp>
        <p:nvSpPr>
          <p:cNvPr id="5" name="TextBox 4"/>
          <p:cNvSpPr txBox="1"/>
          <p:nvPr/>
        </p:nvSpPr>
        <p:spPr>
          <a:xfrm>
            <a:off x="1141413" y="2722880"/>
            <a:ext cx="9905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Step 1: Find the Terminal Point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71360" y="2722880"/>
            <a:ext cx="397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(0, -1)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1413" y="3474720"/>
            <a:ext cx="10461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Step 2: Use the Terminal Point and Trig Functions Rules.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4640" y="4226560"/>
            <a:ext cx="8757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Sin 3</a:t>
            </a:r>
            <a:r>
              <a:rPr lang="el-GR" sz="2800" dirty="0" smtClean="0">
                <a:solidFill>
                  <a:srgbClr val="FFFF00"/>
                </a:solidFill>
              </a:rPr>
              <a:t>π</a:t>
            </a:r>
            <a:r>
              <a:rPr lang="en-US" sz="2800" dirty="0" smtClean="0">
                <a:solidFill>
                  <a:srgbClr val="FFFF00"/>
                </a:solidFill>
              </a:rPr>
              <a:t>/2= y = -1,                         </a:t>
            </a:r>
            <a:r>
              <a:rPr lang="en-US" sz="2800" dirty="0" err="1" smtClean="0">
                <a:solidFill>
                  <a:srgbClr val="FFFF00"/>
                </a:solidFill>
              </a:rPr>
              <a:t>csc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l-GR" sz="2800" dirty="0">
                <a:solidFill>
                  <a:srgbClr val="FFFF00"/>
                </a:solidFill>
              </a:rPr>
              <a:t>π</a:t>
            </a:r>
            <a:r>
              <a:rPr lang="en-US" sz="2800" dirty="0">
                <a:solidFill>
                  <a:srgbClr val="FFFF00"/>
                </a:solidFill>
              </a:rPr>
              <a:t>/2</a:t>
            </a:r>
            <a:r>
              <a:rPr lang="en-US" sz="2800" dirty="0" smtClean="0">
                <a:solidFill>
                  <a:srgbClr val="FFFF00"/>
                </a:solidFill>
              </a:rPr>
              <a:t> = -1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Cos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l-GR" sz="2800" dirty="0">
                <a:solidFill>
                  <a:srgbClr val="FFFF00"/>
                </a:solidFill>
              </a:rPr>
              <a:t>π</a:t>
            </a:r>
            <a:r>
              <a:rPr lang="en-US" sz="2800" dirty="0">
                <a:solidFill>
                  <a:srgbClr val="FFFF00"/>
                </a:solidFill>
              </a:rPr>
              <a:t>/2</a:t>
            </a:r>
            <a:r>
              <a:rPr lang="en-US" sz="2800" dirty="0" smtClean="0">
                <a:solidFill>
                  <a:srgbClr val="FFFF00"/>
                </a:solidFill>
              </a:rPr>
              <a:t>  = x = 0,                       sec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l-GR" sz="2800" dirty="0">
                <a:solidFill>
                  <a:srgbClr val="FFFF00"/>
                </a:solidFill>
              </a:rPr>
              <a:t>π</a:t>
            </a:r>
            <a:r>
              <a:rPr lang="en-US" sz="2800" dirty="0">
                <a:solidFill>
                  <a:srgbClr val="FFFF00"/>
                </a:solidFill>
              </a:rPr>
              <a:t>/2</a:t>
            </a:r>
            <a:r>
              <a:rPr lang="en-US" sz="2800" dirty="0" smtClean="0">
                <a:solidFill>
                  <a:srgbClr val="FFFF00"/>
                </a:solidFill>
              </a:rPr>
              <a:t> = und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Tan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l-GR" sz="2800" dirty="0">
                <a:solidFill>
                  <a:srgbClr val="FFFF00"/>
                </a:solidFill>
              </a:rPr>
              <a:t>π</a:t>
            </a:r>
            <a:r>
              <a:rPr lang="en-US" sz="2800" dirty="0">
                <a:solidFill>
                  <a:srgbClr val="FFFF00"/>
                </a:solidFill>
              </a:rPr>
              <a:t>/2</a:t>
            </a:r>
            <a:r>
              <a:rPr lang="en-US" sz="2800" dirty="0" smtClean="0">
                <a:solidFill>
                  <a:srgbClr val="FFFF00"/>
                </a:solidFill>
              </a:rPr>
              <a:t> = y/x = -1/0 = und,      cot </a:t>
            </a:r>
            <a:r>
              <a:rPr lang="en-US" sz="2800" dirty="0">
                <a:solidFill>
                  <a:srgbClr val="FFFF00"/>
                </a:solidFill>
              </a:rPr>
              <a:t>3</a:t>
            </a:r>
            <a:r>
              <a:rPr lang="el-GR" sz="2800" dirty="0">
                <a:solidFill>
                  <a:srgbClr val="FFFF00"/>
                </a:solidFill>
              </a:rPr>
              <a:t>π</a:t>
            </a:r>
            <a:r>
              <a:rPr lang="en-US" sz="2800" dirty="0">
                <a:solidFill>
                  <a:srgbClr val="FFFF00"/>
                </a:solidFill>
              </a:rPr>
              <a:t>/2</a:t>
            </a:r>
            <a:r>
              <a:rPr lang="en-US" sz="2800" dirty="0" smtClean="0">
                <a:solidFill>
                  <a:srgbClr val="FFFF00"/>
                </a:solidFill>
              </a:rPr>
              <a:t> = 0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2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4" y="46938"/>
            <a:ext cx="9905996" cy="1761542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2" y="2097088"/>
            <a:ext cx="9905997" cy="95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9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5280" y="3962400"/>
            <a:ext cx="247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0" y="203200"/>
            <a:ext cx="11358880" cy="59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4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" y="203200"/>
            <a:ext cx="11643360" cy="3860800"/>
          </a:xfrm>
        </p:spPr>
      </p:pic>
    </p:spTree>
    <p:extLst>
      <p:ext uri="{BB962C8B-B14F-4D97-AF65-F5344CB8AC3E}">
        <p14:creationId xmlns:p14="http://schemas.microsoft.com/office/powerpoint/2010/main" val="75778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406400"/>
            <a:ext cx="11623040" cy="2540000"/>
          </a:xfrm>
        </p:spPr>
      </p:pic>
    </p:spTree>
    <p:extLst>
      <p:ext uri="{BB962C8B-B14F-4D97-AF65-F5344CB8AC3E}">
        <p14:creationId xmlns:p14="http://schemas.microsoft.com/office/powerpoint/2010/main" val="408866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162560"/>
            <a:ext cx="11379200" cy="6502400"/>
          </a:xfrm>
        </p:spPr>
      </p:pic>
    </p:spTree>
    <p:extLst>
      <p:ext uri="{BB962C8B-B14F-4D97-AF65-F5344CB8AC3E}">
        <p14:creationId xmlns:p14="http://schemas.microsoft.com/office/powerpoint/2010/main" val="151787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6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92</TotalTime>
  <Words>144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Trig Functions: the unit circle approach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Functions: the unit circle approach</dc:title>
  <dc:creator>Pfeil, Jason</dc:creator>
  <cp:lastModifiedBy>Pfeil, Jason</cp:lastModifiedBy>
  <cp:revision>6</cp:revision>
  <dcterms:created xsi:type="dcterms:W3CDTF">2015-12-15T00:50:08Z</dcterms:created>
  <dcterms:modified xsi:type="dcterms:W3CDTF">2015-12-16T16:38:03Z</dcterms:modified>
</cp:coreProperties>
</file>